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5" r:id="rId2"/>
    <p:sldId id="256" r:id="rId3"/>
    <p:sldId id="274" r:id="rId4"/>
    <p:sldId id="257" r:id="rId5"/>
    <p:sldId id="258" r:id="rId6"/>
    <p:sldId id="259" r:id="rId7"/>
    <p:sldId id="260" r:id="rId8"/>
    <p:sldId id="263" r:id="rId9"/>
    <p:sldId id="264" r:id="rId10"/>
    <p:sldId id="265" r:id="rId11"/>
    <p:sldId id="270" r:id="rId12"/>
    <p:sldId id="271" r:id="rId13"/>
    <p:sldId id="272" r:id="rId14"/>
    <p:sldId id="273" r:id="rId15"/>
    <p:sldId id="266" r:id="rId16"/>
    <p:sldId id="267" r:id="rId17"/>
    <p:sldId id="268" r:id="rId18"/>
    <p:sldId id="269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32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314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8157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5736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7726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282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79248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2350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4153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790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244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08105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856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923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932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6017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3E3CFF-C6E4-4C13-8A31-A2E4986B2708}" type="datetimeFigureOut">
              <a:rPr lang="ru-RU" smtClean="0"/>
              <a:t>25.03.2022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0983F29-B9F6-4A54-9468-9777393F60E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38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Особенности проектирования содержания РП по русскому языку в контексте обновления ФГОС ООО</a:t>
            </a:r>
            <a:endParaRPr lang="ru-RU" dirty="0"/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dirty="0" smtClean="0"/>
              <a:t>Захарова Алеся Владимировна, </a:t>
            </a:r>
          </a:p>
          <a:p>
            <a:pPr algn="r"/>
            <a:r>
              <a:rPr lang="ru-RU" dirty="0" smtClean="0"/>
              <a:t>учитель русского языка и литературы </a:t>
            </a:r>
          </a:p>
          <a:p>
            <a:pPr algn="r"/>
            <a:r>
              <a:rPr lang="ru-RU" dirty="0" smtClean="0"/>
              <a:t>МАОУ СОШ №25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46236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19496" y="1158240"/>
            <a:ext cx="8055429" cy="53244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Преемственность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1429496" y="1818736"/>
          <a:ext cx="9333007" cy="4365116"/>
        </p:xfrm>
        <a:graphic>
          <a:graphicData uri="http://schemas.openxmlformats.org/drawingml/2006/table">
            <a:tbl>
              <a:tblPr firstRow="1" firstCol="1" bandRow="1"/>
              <a:tblGrid>
                <a:gridCol w="1919616"/>
                <a:gridCol w="1935795"/>
                <a:gridCol w="2010464"/>
                <a:gridCol w="1733566"/>
                <a:gridCol w="1733566"/>
              </a:tblGrid>
              <a:tr h="343478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 КЛАСС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класс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класс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 класс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 класс</a:t>
                      </a: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121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сведения о языке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сведения о языке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сведения о языке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сведения о языке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Общие сведения о языке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7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и речь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и речь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и речь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и речь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Язык и речь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4272"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709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Функциональные разновидности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Функциональные разновидности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Функциональные разновидности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Функциональные разновидности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Функциональные разновидности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2321">
                <a:tc gridSpan="4"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16165"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Фонетика. Графика. Орфоэпия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Орфография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9BBB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Лексикология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Морфемика. Орфография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Морфология. Культура речи. Орфография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 существительное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 прилагательное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000" b="1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Синтаксис. Культура речи. Пунктуация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9BBB59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Лексикология. Культура речи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Словообразование. Культура речи. Орфография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C0504D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Морфология. Культура речи. Орфография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 существительное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 прилагательное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Имя числительное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Местоимение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Глагол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Морфология. Культура речи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Причастие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Деепричастие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Наречие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Слова категории состояния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Служебные части речи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Предлог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Союз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Частица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Междометия и звукоподражательные слова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СИСТЕМА ЯЗЫКА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Синтаксис. Культура речи. Пунктуация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Словосочетание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100" b="1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Предложение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auto" hangingPunct="1"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Синтаксис. Культура речи. Пунктуация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hangingPunct="0"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B2A1C7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Сложное предложение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7202" marR="672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043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081" y="940526"/>
            <a:ext cx="10603918" cy="5917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0101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15" y="766353"/>
            <a:ext cx="10451329" cy="5747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441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375" y="1119187"/>
            <a:ext cx="8477250" cy="461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470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452" y="687977"/>
            <a:ext cx="9055634" cy="5117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560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02674" y="748937"/>
            <a:ext cx="9126583" cy="941751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Рекомендуемое количество часов для проведения контроля Предмет: русский язык</a:t>
            </a:r>
            <a:endParaRPr lang="ru-RU" sz="24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1612" y="1651187"/>
            <a:ext cx="8076180" cy="4732195"/>
          </a:xfrm>
        </p:spPr>
      </p:pic>
    </p:spTree>
    <p:extLst>
      <p:ext uri="{BB962C8B-B14F-4D97-AF65-F5344CB8AC3E}">
        <p14:creationId xmlns:p14="http://schemas.microsoft.com/office/powerpoint/2010/main" val="33281018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337" y="539738"/>
            <a:ext cx="9396550" cy="613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1535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629" y="915749"/>
            <a:ext cx="9344296" cy="5711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6216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397" y="827314"/>
            <a:ext cx="10284346" cy="5860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79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99382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Примерная рабочая программа основного общего образования </a:t>
            </a:r>
            <a:br>
              <a:rPr lang="ru-RU" sz="2400" dirty="0" smtClean="0"/>
            </a:br>
            <a:r>
              <a:rPr lang="ru-RU" sz="2400" dirty="0" smtClean="0"/>
              <a:t>«Русский язык» (для 5–9 классов образовательных</a:t>
            </a:r>
            <a:br>
              <a:rPr lang="ru-RU" sz="2400" dirty="0" smtClean="0"/>
            </a:br>
            <a:r>
              <a:rPr lang="ru-RU" sz="2400" dirty="0" smtClean="0"/>
              <a:t>организаций): общие подходы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43342" y="2315910"/>
            <a:ext cx="8924658" cy="294189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dirty="0" smtClean="0"/>
              <a:t>ПРП по русскому языку для ООО создавалась в ФГБНУ «ИСРО РАО» в рамках Государственного задания № 073-00007-21-00 на 2021 год и на плановый период 2022 и 2023 годов по проекту «Обновление содержания общего образования» Нормативные документы: </a:t>
            </a:r>
          </a:p>
          <a:p>
            <a:pPr algn="l"/>
            <a:r>
              <a:rPr lang="ru-RU" dirty="0" smtClean="0"/>
              <a:t>• ФГОС ООО (Приказ </a:t>
            </a:r>
            <a:r>
              <a:rPr lang="ru-RU" dirty="0" err="1" smtClean="0"/>
              <a:t>Минпросвещения</a:t>
            </a:r>
            <a:r>
              <a:rPr lang="ru-RU" dirty="0" smtClean="0"/>
              <a:t> РФ от 31.05.21 г.).</a:t>
            </a:r>
          </a:p>
          <a:p>
            <a:pPr algn="l"/>
            <a:r>
              <a:rPr lang="ru-RU" dirty="0" smtClean="0"/>
              <a:t>• Примерная основная образовательная программа ООО (в ред. протокола №1/20 от 04.02.2020 ФУМО по общему образованию). </a:t>
            </a:r>
          </a:p>
          <a:p>
            <a:pPr algn="l"/>
            <a:r>
              <a:rPr lang="ru-RU" dirty="0" smtClean="0"/>
              <a:t>• Примерная программа воспитания (утв. решением ФУМО по общему образованию от 2.06.2020 г.). В ПРП учтены положения Универсального кодификатора для процедуры оценки качества образования (одобрен решением ФУМО по общему образованию, протокол №1/21 от 12.04.2021г.)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8867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16480" y="165463"/>
            <a:ext cx="7428411" cy="1525225"/>
          </a:xfrm>
        </p:spPr>
        <p:txBody>
          <a:bodyPr>
            <a:noAutofit/>
          </a:bodyPr>
          <a:lstStyle/>
          <a:p>
            <a:r>
              <a:rPr lang="ru-RU" sz="1800" dirty="0" smtClean="0"/>
              <a:t>Приказ Министерства просвещения РФ от 31 мая 2021 г. N 287 "Об утверждении федерального государственного образовательного стандарта основного общего образования"</a:t>
            </a:r>
            <a:br>
              <a:rPr lang="ru-RU" sz="1800" dirty="0" smtClean="0"/>
            </a:br>
            <a:r>
              <a:rPr lang="ru-RU" sz="1800" dirty="0" smtClean="0"/>
              <a:t>В учебный план входят следующие обязательные для изучения предметные области и учебные предметы:</a:t>
            </a: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062" y="1833557"/>
            <a:ext cx="7576457" cy="4767539"/>
          </a:xfrm>
        </p:spPr>
      </p:pic>
    </p:spTree>
    <p:extLst>
      <p:ext uri="{BB962C8B-B14F-4D97-AF65-F5344CB8AC3E}">
        <p14:creationId xmlns:p14="http://schemas.microsoft.com/office/powerpoint/2010/main" val="119245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Примерная рабочая программа основного общего образования предмета «Русский язык»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Авторский коллектив: О.М. Александрова, И.Н. </a:t>
            </a:r>
            <a:r>
              <a:rPr lang="ru-RU" dirty="0" err="1" smtClean="0"/>
              <a:t>Добротина</a:t>
            </a:r>
            <a:r>
              <a:rPr lang="ru-RU" dirty="0" smtClean="0"/>
              <a:t>, Ю.Н. </a:t>
            </a:r>
            <a:r>
              <a:rPr lang="ru-RU" dirty="0" err="1" smtClean="0"/>
              <a:t>Гостева</a:t>
            </a:r>
            <a:r>
              <a:rPr lang="ru-RU" dirty="0" smtClean="0"/>
              <a:t>, И.П. Васильевых Одобрена решением федерального учебно-методического объединения по общему образованию, протокол 3/21 от 27.09.2021 г. https://edsoo.ru/Primernaya_rabochaya_programma_osnovno </a:t>
            </a:r>
            <a:r>
              <a:rPr lang="ru-RU" dirty="0" err="1" smtClean="0"/>
              <a:t>go_obschego_obrazovaniya_predmeta_Russkij_yazik_proekt</a:t>
            </a:r>
            <a:r>
              <a:rPr lang="ru-RU" dirty="0" smtClean="0"/>
              <a:t>_.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7984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Основные направления обновления содержания учебного предмета «Русский язык» в контексте ФГОС ООО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Развитие мотивации к изучению русского языка, направленность на воспитание гражданственности и патриотизма, ценностного отношения к русскому языку как государственному языку РФ, как форме выражения и хранения духовного богатства русского и других народов России; </a:t>
            </a:r>
          </a:p>
          <a:p>
            <a:pPr marL="0" indent="0">
              <a:buNone/>
            </a:pPr>
            <a:r>
              <a:rPr lang="ru-RU" dirty="0" smtClean="0"/>
              <a:t>• направленность на формирование коммуникативной компетенции как одной из универсальных компетенций XXI века; усиление внимания к говорению как виду речевой деятельности, развитие навыков диалогической речи, овладение нормами речевого этикета; вовлечение школьников в реальное диалоговое общение, развитие навыков диалогической речи в ситуациях учебного взаимодействия;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5529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Основные направления обновления содержания учебного предмета «Русский язык» в контексте ФГОС ООО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 усиление аспектов, связанных с формированием культуры речи, грамотности устной и письменной речи, развитием рефлексии речевой деятельности;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актуализация </a:t>
            </a:r>
            <a:r>
              <a:rPr lang="ru-RU" dirty="0" err="1" smtClean="0"/>
              <a:t>метапредметной</a:t>
            </a:r>
            <a:r>
              <a:rPr lang="ru-RU" dirty="0" smtClean="0"/>
              <a:t> функции школьного курса, выражающейся в направленности процесса формирования лингвистических знаний, языковых навыков и речевых умений на развитие универсальных интеллектуальных действий;</a:t>
            </a:r>
          </a:p>
          <a:p>
            <a:pPr marL="0" indent="0">
              <a:buNone/>
            </a:pPr>
            <a:r>
              <a:rPr lang="ru-RU" dirty="0" smtClean="0"/>
              <a:t>   углубление аспектов курса, связанных с активизацией текстовой деятельности обучающихся, работой с текстами разных функциональных типов (художественных, нехудожественных), с текстами новой природы, в том числе в направлении формирования функциональной грамотности. Тематические блоки, темы Основное содержание Основные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76729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7769" y="984069"/>
            <a:ext cx="10631073" cy="579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559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 smtClean="0"/>
              <a:t>Особенности распределения содержания предмета «Русский язык» по годам обучения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рабочей программе выделены тематические блоки: </a:t>
            </a:r>
          </a:p>
          <a:p>
            <a:pPr marL="0" indent="0">
              <a:buNone/>
            </a:pPr>
            <a:r>
              <a:rPr lang="ru-RU" dirty="0" smtClean="0"/>
              <a:t>• Общие сведения о языке </a:t>
            </a:r>
          </a:p>
          <a:p>
            <a:pPr marL="0" indent="0">
              <a:buNone/>
            </a:pPr>
            <a:r>
              <a:rPr lang="ru-RU" dirty="0" smtClean="0"/>
              <a:t>• Язык и речь </a:t>
            </a:r>
          </a:p>
          <a:p>
            <a:pPr marL="0" indent="0">
              <a:buNone/>
            </a:pPr>
            <a:r>
              <a:rPr lang="ru-RU" dirty="0" smtClean="0"/>
              <a:t>• Текст </a:t>
            </a:r>
          </a:p>
          <a:p>
            <a:pPr marL="0" indent="0">
              <a:buNone/>
            </a:pPr>
            <a:r>
              <a:rPr lang="ru-RU" dirty="0" smtClean="0"/>
              <a:t>• Функциональные разновидности языка </a:t>
            </a:r>
          </a:p>
          <a:p>
            <a:pPr marL="0" indent="0">
              <a:buNone/>
            </a:pPr>
            <a:r>
              <a:rPr lang="ru-RU" dirty="0" smtClean="0"/>
              <a:t>• Система языка</a:t>
            </a:r>
          </a:p>
          <a:p>
            <a:pPr marL="0" indent="0">
              <a:buNone/>
            </a:pPr>
            <a:r>
              <a:rPr lang="ru-RU" dirty="0" smtClean="0"/>
              <a:t> Реализована преемственность с курсом русского языка в начальной школе </a:t>
            </a:r>
          </a:p>
          <a:p>
            <a:pPr marL="0" indent="0">
              <a:buNone/>
            </a:pPr>
            <a:r>
              <a:rPr lang="ru-RU" dirty="0" smtClean="0"/>
              <a:t>Учтены особенности возраста школьников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27550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Особенности формулирования в ПРП ООО планируемых результатов освоения предмета «Русский язык»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Метапредметные</a:t>
            </a:r>
            <a:r>
              <a:rPr lang="ru-RU" dirty="0" smtClean="0"/>
              <a:t> результаты: как можно формировать средствами предмета?</a:t>
            </a:r>
          </a:p>
          <a:p>
            <a:pPr marL="0" indent="0">
              <a:buNone/>
            </a:pPr>
            <a:r>
              <a:rPr lang="ru-RU" b="1" dirty="0" smtClean="0"/>
              <a:t>Предметные результаты:</a:t>
            </a:r>
          </a:p>
          <a:p>
            <a:pPr marL="0" indent="0">
              <a:buNone/>
            </a:pPr>
            <a:r>
              <a:rPr lang="ru-RU" b="1" dirty="0" smtClean="0"/>
              <a:t> распределены по годам обучения;</a:t>
            </a:r>
          </a:p>
          <a:p>
            <a:pPr marL="0" indent="0">
              <a:buNone/>
            </a:pPr>
            <a:r>
              <a:rPr lang="ru-RU" b="1" dirty="0" smtClean="0"/>
              <a:t> усложняются по всем позициям от 5 к 9 классу.</a:t>
            </a:r>
          </a:p>
          <a:p>
            <a:pPr marL="0" indent="0">
              <a:buNone/>
            </a:pPr>
            <a:r>
              <a:rPr lang="ru-RU" dirty="0" smtClean="0"/>
              <a:t>Развитие умений происходит у подростков с разной скоростью и в разной степени, что требует дифференциации обучения, применения разных стратегий для создания индивидуальных образовательных траекторий достижения </a:t>
            </a:r>
            <a:r>
              <a:rPr lang="ru-RU" dirty="0" err="1" smtClean="0"/>
              <a:t>метапредметных</a:t>
            </a:r>
            <a:r>
              <a:rPr lang="ru-RU" dirty="0" smtClean="0"/>
              <a:t> и предметных результатов.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595947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64</TotalTime>
  <Words>703</Words>
  <Application>Microsoft Office PowerPoint</Application>
  <PresentationFormat>Произвольный</PresentationFormat>
  <Paragraphs>105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Легкий дым</vt:lpstr>
      <vt:lpstr>Особенности проектирования содержания РП по русскому языку в контексте обновления ФГОС ООО</vt:lpstr>
      <vt:lpstr>Примерная рабочая программа основного общего образования  «Русский язык» (для 5–9 классов образовательных организаций): общие подходы</vt:lpstr>
      <vt:lpstr>Приказ Министерства просвещения РФ от 31 мая 2021 г. N 287 "Об утверждении федерального государственного образовательного стандарта основного общего образования" В учебный план входят следующие обязательные для изучения предметные области и учебные предметы:</vt:lpstr>
      <vt:lpstr>Примерная рабочая программа основного общего образования предмета «Русский язык»</vt:lpstr>
      <vt:lpstr>Основные направления обновления содержания учебного предмета «Русский язык» в контексте ФГОС ООО</vt:lpstr>
      <vt:lpstr>Основные направления обновления содержания учебного предмета «Русский язык» в контексте ФГОС ООО</vt:lpstr>
      <vt:lpstr>Презентация PowerPoint</vt:lpstr>
      <vt:lpstr>Особенности распределения содержания предмета «Русский язык» по годам обучения</vt:lpstr>
      <vt:lpstr>Особенности формулирования в ПРП ООО планируемых результатов освоения предмета «Русский язык»</vt:lpstr>
      <vt:lpstr>Преемственность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Рекомендуемое количество часов для проведения контроля Предмет: русский язык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Примерная рабочая программа основного общего образования  «Русский язык» (для 5–9 классов образовательных организаций): общие подходы</dc:title>
  <dc:creator>Пользователь</dc:creator>
  <cp:lastModifiedBy>Admin</cp:lastModifiedBy>
  <cp:revision>22</cp:revision>
  <dcterms:created xsi:type="dcterms:W3CDTF">2022-03-24T16:49:15Z</dcterms:created>
  <dcterms:modified xsi:type="dcterms:W3CDTF">2022-03-25T04:46:33Z</dcterms:modified>
</cp:coreProperties>
</file>